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8" r:id="rId3"/>
    <p:sldId id="263" r:id="rId4"/>
    <p:sldId id="259" r:id="rId5"/>
    <p:sldId id="257" r:id="rId6"/>
    <p:sldId id="265" r:id="rId7"/>
    <p:sldId id="260" r:id="rId8"/>
    <p:sldId id="261" r:id="rId9"/>
    <p:sldId id="262" r:id="rId10"/>
    <p:sldId id="264" r:id="rId11"/>
    <p:sldId id="266" r:id="rId12"/>
    <p:sldId id="267" r:id="rId13"/>
    <p:sldId id="268" r:id="rId14"/>
    <p:sldId id="269" r:id="rId15"/>
    <p:sldId id="273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A622C-3F42-4C04-889E-C5FB6B939FD8}" type="doc">
      <dgm:prSet loTypeId="urn:microsoft.com/office/officeart/2005/8/layout/pyramid1" loCatId="pyramid" qsTypeId="urn:microsoft.com/office/officeart/2005/8/quickstyle/3d5" qsCatId="3D" csTypeId="urn:microsoft.com/office/officeart/2005/8/colors/colorful4" csCatId="colorful" phldr="1"/>
      <dgm:spPr/>
    </dgm:pt>
    <dgm:pt modelId="{7CA6774C-E648-423E-86B5-74604B9B4965}">
      <dgm:prSet phldrT="[Text]"/>
      <dgm:spPr/>
      <dgm:t>
        <a:bodyPr/>
        <a:lstStyle/>
        <a:p>
          <a:r>
            <a:rPr lang="en-US" dirty="0" smtClean="0"/>
            <a:t>Patterns representing instructions (Grammars)</a:t>
          </a:r>
          <a:endParaRPr lang="en-US" dirty="0"/>
        </a:p>
      </dgm:t>
    </dgm:pt>
    <dgm:pt modelId="{DBDD2E5A-2396-4301-A39F-B35287A73BFD}" type="parTrans" cxnId="{1BD03523-0079-4C53-8F5A-8196BB95569F}">
      <dgm:prSet/>
      <dgm:spPr/>
      <dgm:t>
        <a:bodyPr/>
        <a:lstStyle/>
        <a:p>
          <a:endParaRPr lang="en-US"/>
        </a:p>
      </dgm:t>
    </dgm:pt>
    <dgm:pt modelId="{15A62A7C-048D-441D-A004-A54C40BCB3F2}" type="sibTrans" cxnId="{1BD03523-0079-4C53-8F5A-8196BB95569F}">
      <dgm:prSet/>
      <dgm:spPr/>
      <dgm:t>
        <a:bodyPr/>
        <a:lstStyle/>
        <a:p>
          <a:endParaRPr lang="en-US"/>
        </a:p>
      </dgm:t>
    </dgm:pt>
    <dgm:pt modelId="{C5998A7A-232B-4F88-A3F3-1E80FE08E60D}">
      <dgm:prSet phldrT="[Text]"/>
      <dgm:spPr/>
      <dgm:t>
        <a:bodyPr/>
        <a:lstStyle/>
        <a:p>
          <a:r>
            <a:rPr lang="en-US" dirty="0" smtClean="0"/>
            <a:t>Data with Patterns (Signal)</a:t>
          </a:r>
          <a:endParaRPr lang="en-US" dirty="0"/>
        </a:p>
      </dgm:t>
    </dgm:pt>
    <dgm:pt modelId="{9333E5D5-B8C3-4CA3-B4B8-FC6EBFE6D23F}" type="parTrans" cxnId="{358668B2-845F-4875-82C9-3C0D5B9816A6}">
      <dgm:prSet/>
      <dgm:spPr/>
      <dgm:t>
        <a:bodyPr/>
        <a:lstStyle/>
        <a:p>
          <a:endParaRPr lang="en-US"/>
        </a:p>
      </dgm:t>
    </dgm:pt>
    <dgm:pt modelId="{EA383DE4-8D40-4561-9187-07F9BAE49BC2}" type="sibTrans" cxnId="{358668B2-845F-4875-82C9-3C0D5B9816A6}">
      <dgm:prSet/>
      <dgm:spPr/>
      <dgm:t>
        <a:bodyPr/>
        <a:lstStyle/>
        <a:p>
          <a:endParaRPr lang="en-US"/>
        </a:p>
      </dgm:t>
    </dgm:pt>
    <dgm:pt modelId="{43D9DDE8-1931-4002-9ED9-B433AD5409A2}">
      <dgm:prSet phldrT="[Text]"/>
      <dgm:spPr/>
      <dgm:t>
        <a:bodyPr/>
        <a:lstStyle/>
        <a:p>
          <a:r>
            <a:rPr lang="en-US" dirty="0" smtClean="0"/>
            <a:t>All Data (Noise)</a:t>
          </a:r>
          <a:endParaRPr lang="en-US" dirty="0"/>
        </a:p>
      </dgm:t>
    </dgm:pt>
    <dgm:pt modelId="{733C374B-7B17-4A7E-9C00-BF6CFFDB26D0}" type="parTrans" cxnId="{4F12E2B1-96ED-457E-B622-DAD39EAF47BC}">
      <dgm:prSet/>
      <dgm:spPr/>
      <dgm:t>
        <a:bodyPr/>
        <a:lstStyle/>
        <a:p>
          <a:endParaRPr lang="en-US"/>
        </a:p>
      </dgm:t>
    </dgm:pt>
    <dgm:pt modelId="{15237987-633C-406F-B08D-60B2690E6B20}" type="sibTrans" cxnId="{4F12E2B1-96ED-457E-B622-DAD39EAF47BC}">
      <dgm:prSet/>
      <dgm:spPr/>
      <dgm:t>
        <a:bodyPr/>
        <a:lstStyle/>
        <a:p>
          <a:endParaRPr lang="en-US"/>
        </a:p>
      </dgm:t>
    </dgm:pt>
    <dgm:pt modelId="{30AF96E3-CC53-4FAD-A189-08A04C3CA3D0}">
      <dgm:prSet phldrT="[Text]"/>
      <dgm:spPr/>
      <dgm:t>
        <a:bodyPr/>
        <a:lstStyle/>
        <a:p>
          <a:r>
            <a:rPr lang="en-US" dirty="0" smtClean="0"/>
            <a:t>Instructions that do interesting things (Programs)</a:t>
          </a:r>
          <a:endParaRPr lang="en-US" dirty="0"/>
        </a:p>
      </dgm:t>
    </dgm:pt>
    <dgm:pt modelId="{F64D5602-AF3F-4C07-9832-BC1475F14126}" type="parTrans" cxnId="{4FF0D1E5-7BC5-49AC-BC71-EBF8077CCC4E}">
      <dgm:prSet/>
      <dgm:spPr/>
      <dgm:t>
        <a:bodyPr/>
        <a:lstStyle/>
        <a:p>
          <a:endParaRPr lang="en-US"/>
        </a:p>
      </dgm:t>
    </dgm:pt>
    <dgm:pt modelId="{41BE3332-25E8-46FF-9921-6979BDDD0493}" type="sibTrans" cxnId="{4FF0D1E5-7BC5-49AC-BC71-EBF8077CCC4E}">
      <dgm:prSet/>
      <dgm:spPr/>
      <dgm:t>
        <a:bodyPr/>
        <a:lstStyle/>
        <a:p>
          <a:endParaRPr lang="en-US"/>
        </a:p>
      </dgm:t>
    </dgm:pt>
    <dgm:pt modelId="{996C18AC-CF8C-47EF-B2C2-57FD7CF2B191}">
      <dgm:prSet phldrT="[Text]"/>
      <dgm:spPr/>
      <dgm:t>
        <a:bodyPr/>
        <a:lstStyle/>
        <a:p>
          <a:r>
            <a:rPr lang="en-US" dirty="0" smtClean="0"/>
            <a:t>Instructions that do things we like/help us/excite us (Programs we pay for)</a:t>
          </a:r>
          <a:endParaRPr lang="en-US" dirty="0"/>
        </a:p>
      </dgm:t>
    </dgm:pt>
    <dgm:pt modelId="{B7A8A04D-2F7A-466E-B220-34DA814C77A5}" type="parTrans" cxnId="{C21C7C6F-291D-4969-B135-30342A7DFC90}">
      <dgm:prSet/>
      <dgm:spPr/>
      <dgm:t>
        <a:bodyPr/>
        <a:lstStyle/>
        <a:p>
          <a:endParaRPr lang="en-US"/>
        </a:p>
      </dgm:t>
    </dgm:pt>
    <dgm:pt modelId="{33FA1CA8-A1C5-48D8-8C20-7A96ACF22174}" type="sibTrans" cxnId="{C21C7C6F-291D-4969-B135-30342A7DFC90}">
      <dgm:prSet/>
      <dgm:spPr/>
      <dgm:t>
        <a:bodyPr/>
        <a:lstStyle/>
        <a:p>
          <a:endParaRPr lang="en-US"/>
        </a:p>
      </dgm:t>
    </dgm:pt>
    <dgm:pt modelId="{2B1DF8C6-3E3A-4F7A-B065-A77F1A69328B}" type="pres">
      <dgm:prSet presAssocID="{FC2A622C-3F42-4C04-889E-C5FB6B939FD8}" presName="Name0" presStyleCnt="0">
        <dgm:presLayoutVars>
          <dgm:dir/>
          <dgm:animLvl val="lvl"/>
          <dgm:resizeHandles val="exact"/>
        </dgm:presLayoutVars>
      </dgm:prSet>
      <dgm:spPr/>
    </dgm:pt>
    <dgm:pt modelId="{CE6CD3BC-50F3-4163-9846-02B10FC9FAE9}" type="pres">
      <dgm:prSet presAssocID="{996C18AC-CF8C-47EF-B2C2-57FD7CF2B191}" presName="Name8" presStyleCnt="0"/>
      <dgm:spPr/>
    </dgm:pt>
    <dgm:pt modelId="{509504A8-65FE-49FA-B9EB-2434221BFD8A}" type="pres">
      <dgm:prSet presAssocID="{996C18AC-CF8C-47EF-B2C2-57FD7CF2B191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AF8D8D-D1EA-4D2D-94DC-C533529902E4}" type="pres">
      <dgm:prSet presAssocID="{996C18AC-CF8C-47EF-B2C2-57FD7CF2B19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DC604A-CDE7-4593-B559-2C7D8B94AD0F}" type="pres">
      <dgm:prSet presAssocID="{30AF96E3-CC53-4FAD-A189-08A04C3CA3D0}" presName="Name8" presStyleCnt="0"/>
      <dgm:spPr/>
    </dgm:pt>
    <dgm:pt modelId="{3C61A3F0-575A-4B4A-A7D5-86B9D5DC919D}" type="pres">
      <dgm:prSet presAssocID="{30AF96E3-CC53-4FAD-A189-08A04C3CA3D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E03A9-7977-42E6-A305-FA0290B5AB99}" type="pres">
      <dgm:prSet presAssocID="{30AF96E3-CC53-4FAD-A189-08A04C3CA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BEAFCA-E930-40AB-A166-DD6FC63229F9}" type="pres">
      <dgm:prSet presAssocID="{7CA6774C-E648-423E-86B5-74604B9B4965}" presName="Name8" presStyleCnt="0"/>
      <dgm:spPr/>
    </dgm:pt>
    <dgm:pt modelId="{5BCA2934-19AF-4034-B140-33AD315EB28F}" type="pres">
      <dgm:prSet presAssocID="{7CA6774C-E648-423E-86B5-74604B9B496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71FD7-DDF4-40ED-89DC-C91E6B391CC6}" type="pres">
      <dgm:prSet presAssocID="{7CA6774C-E648-423E-86B5-74604B9B496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7F3BA-B3B7-47C8-A403-01D8AD8B859F}" type="pres">
      <dgm:prSet presAssocID="{C5998A7A-232B-4F88-A3F3-1E80FE08E60D}" presName="Name8" presStyleCnt="0"/>
      <dgm:spPr/>
    </dgm:pt>
    <dgm:pt modelId="{F3D41842-41DB-44B9-B3B8-259833A293AF}" type="pres">
      <dgm:prSet presAssocID="{C5998A7A-232B-4F88-A3F3-1E80FE08E60D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3B4324-8986-49B1-9173-72F0D337D205}" type="pres">
      <dgm:prSet presAssocID="{C5998A7A-232B-4F88-A3F3-1E80FE08E60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4E531-DE2E-4A46-80D9-804A229F6F7C}" type="pres">
      <dgm:prSet presAssocID="{43D9DDE8-1931-4002-9ED9-B433AD5409A2}" presName="Name8" presStyleCnt="0"/>
      <dgm:spPr/>
    </dgm:pt>
    <dgm:pt modelId="{6F8F9CAB-5129-4553-8E67-AE25F4BC1186}" type="pres">
      <dgm:prSet presAssocID="{43D9DDE8-1931-4002-9ED9-B433AD5409A2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8E5B3D-5F42-4BBC-9D99-49EE69A89EB2}" type="pres">
      <dgm:prSet presAssocID="{43D9DDE8-1931-4002-9ED9-B433AD5409A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156B08-DCF2-4CA2-BFE4-BE258BC584B9}" type="presOf" srcId="{7CA6774C-E648-423E-86B5-74604B9B4965}" destId="{B3271FD7-DDF4-40ED-89DC-C91E6B391CC6}" srcOrd="1" destOrd="0" presId="urn:microsoft.com/office/officeart/2005/8/layout/pyramid1"/>
    <dgm:cxn modelId="{7265F15A-AC41-400B-894B-7427060D0C01}" type="presOf" srcId="{996C18AC-CF8C-47EF-B2C2-57FD7CF2B191}" destId="{509504A8-65FE-49FA-B9EB-2434221BFD8A}" srcOrd="0" destOrd="0" presId="urn:microsoft.com/office/officeart/2005/8/layout/pyramid1"/>
    <dgm:cxn modelId="{CDDDA236-0579-4FAC-9A1A-5E8B1F31CE81}" type="presOf" srcId="{7CA6774C-E648-423E-86B5-74604B9B4965}" destId="{5BCA2934-19AF-4034-B140-33AD315EB28F}" srcOrd="0" destOrd="0" presId="urn:microsoft.com/office/officeart/2005/8/layout/pyramid1"/>
    <dgm:cxn modelId="{6D5CE7C9-980F-4795-A4C2-889A20F06523}" type="presOf" srcId="{FC2A622C-3F42-4C04-889E-C5FB6B939FD8}" destId="{2B1DF8C6-3E3A-4F7A-B065-A77F1A69328B}" srcOrd="0" destOrd="0" presId="urn:microsoft.com/office/officeart/2005/8/layout/pyramid1"/>
    <dgm:cxn modelId="{4FF0D1E5-7BC5-49AC-BC71-EBF8077CCC4E}" srcId="{FC2A622C-3F42-4C04-889E-C5FB6B939FD8}" destId="{30AF96E3-CC53-4FAD-A189-08A04C3CA3D0}" srcOrd="1" destOrd="0" parTransId="{F64D5602-AF3F-4C07-9832-BC1475F14126}" sibTransId="{41BE3332-25E8-46FF-9921-6979BDDD0493}"/>
    <dgm:cxn modelId="{D2AE4B9C-784F-418E-BFED-04720DA51128}" type="presOf" srcId="{C5998A7A-232B-4F88-A3F3-1E80FE08E60D}" destId="{AD3B4324-8986-49B1-9173-72F0D337D205}" srcOrd="1" destOrd="0" presId="urn:microsoft.com/office/officeart/2005/8/layout/pyramid1"/>
    <dgm:cxn modelId="{851F6981-05B2-43BA-B696-7B868F3B1A1B}" type="presOf" srcId="{996C18AC-CF8C-47EF-B2C2-57FD7CF2B191}" destId="{75AF8D8D-D1EA-4D2D-94DC-C533529902E4}" srcOrd="1" destOrd="0" presId="urn:microsoft.com/office/officeart/2005/8/layout/pyramid1"/>
    <dgm:cxn modelId="{C21C7C6F-291D-4969-B135-30342A7DFC90}" srcId="{FC2A622C-3F42-4C04-889E-C5FB6B939FD8}" destId="{996C18AC-CF8C-47EF-B2C2-57FD7CF2B191}" srcOrd="0" destOrd="0" parTransId="{B7A8A04D-2F7A-466E-B220-34DA814C77A5}" sibTransId="{33FA1CA8-A1C5-48D8-8C20-7A96ACF22174}"/>
    <dgm:cxn modelId="{CEB90900-CAC5-4307-BF8D-6C2F89A3CC8C}" type="presOf" srcId="{C5998A7A-232B-4F88-A3F3-1E80FE08E60D}" destId="{F3D41842-41DB-44B9-B3B8-259833A293AF}" srcOrd="0" destOrd="0" presId="urn:microsoft.com/office/officeart/2005/8/layout/pyramid1"/>
    <dgm:cxn modelId="{4450E843-71EB-4987-85A1-138CDFC76497}" type="presOf" srcId="{43D9DDE8-1931-4002-9ED9-B433AD5409A2}" destId="{288E5B3D-5F42-4BBC-9D99-49EE69A89EB2}" srcOrd="1" destOrd="0" presId="urn:microsoft.com/office/officeart/2005/8/layout/pyramid1"/>
    <dgm:cxn modelId="{4F12E2B1-96ED-457E-B622-DAD39EAF47BC}" srcId="{FC2A622C-3F42-4C04-889E-C5FB6B939FD8}" destId="{43D9DDE8-1931-4002-9ED9-B433AD5409A2}" srcOrd="4" destOrd="0" parTransId="{733C374B-7B17-4A7E-9C00-BF6CFFDB26D0}" sibTransId="{15237987-633C-406F-B08D-60B2690E6B20}"/>
    <dgm:cxn modelId="{1BD03523-0079-4C53-8F5A-8196BB95569F}" srcId="{FC2A622C-3F42-4C04-889E-C5FB6B939FD8}" destId="{7CA6774C-E648-423E-86B5-74604B9B4965}" srcOrd="2" destOrd="0" parTransId="{DBDD2E5A-2396-4301-A39F-B35287A73BFD}" sibTransId="{15A62A7C-048D-441D-A004-A54C40BCB3F2}"/>
    <dgm:cxn modelId="{6E5C12EA-F4AE-4DBE-8CDD-9C7BE09ACFD4}" type="presOf" srcId="{43D9DDE8-1931-4002-9ED9-B433AD5409A2}" destId="{6F8F9CAB-5129-4553-8E67-AE25F4BC1186}" srcOrd="0" destOrd="0" presId="urn:microsoft.com/office/officeart/2005/8/layout/pyramid1"/>
    <dgm:cxn modelId="{791CDDD5-EB59-43C9-914F-CA3CEAE7AD84}" type="presOf" srcId="{30AF96E3-CC53-4FAD-A189-08A04C3CA3D0}" destId="{AA4E03A9-7977-42E6-A305-FA0290B5AB99}" srcOrd="1" destOrd="0" presId="urn:microsoft.com/office/officeart/2005/8/layout/pyramid1"/>
    <dgm:cxn modelId="{358668B2-845F-4875-82C9-3C0D5B9816A6}" srcId="{FC2A622C-3F42-4C04-889E-C5FB6B939FD8}" destId="{C5998A7A-232B-4F88-A3F3-1E80FE08E60D}" srcOrd="3" destOrd="0" parTransId="{9333E5D5-B8C3-4CA3-B4B8-FC6EBFE6D23F}" sibTransId="{EA383DE4-8D40-4561-9187-07F9BAE49BC2}"/>
    <dgm:cxn modelId="{14D69574-7A24-42D5-B1E3-AD282F3B7767}" type="presOf" srcId="{30AF96E3-CC53-4FAD-A189-08A04C3CA3D0}" destId="{3C61A3F0-575A-4B4A-A7D5-86B9D5DC919D}" srcOrd="0" destOrd="0" presId="urn:microsoft.com/office/officeart/2005/8/layout/pyramid1"/>
    <dgm:cxn modelId="{510714D8-8024-4C87-9196-022FC0FABD90}" type="presParOf" srcId="{2B1DF8C6-3E3A-4F7A-B065-A77F1A69328B}" destId="{CE6CD3BC-50F3-4163-9846-02B10FC9FAE9}" srcOrd="0" destOrd="0" presId="urn:microsoft.com/office/officeart/2005/8/layout/pyramid1"/>
    <dgm:cxn modelId="{E560C655-0A7F-4D29-AB6A-30986F7C0F50}" type="presParOf" srcId="{CE6CD3BC-50F3-4163-9846-02B10FC9FAE9}" destId="{509504A8-65FE-49FA-B9EB-2434221BFD8A}" srcOrd="0" destOrd="0" presId="urn:microsoft.com/office/officeart/2005/8/layout/pyramid1"/>
    <dgm:cxn modelId="{2FB07600-57AD-418C-9E5A-8C9BC1C431FF}" type="presParOf" srcId="{CE6CD3BC-50F3-4163-9846-02B10FC9FAE9}" destId="{75AF8D8D-D1EA-4D2D-94DC-C533529902E4}" srcOrd="1" destOrd="0" presId="urn:microsoft.com/office/officeart/2005/8/layout/pyramid1"/>
    <dgm:cxn modelId="{7436EC94-27F5-4775-BBB4-DAE151FCD7DA}" type="presParOf" srcId="{2B1DF8C6-3E3A-4F7A-B065-A77F1A69328B}" destId="{B9DC604A-CDE7-4593-B559-2C7D8B94AD0F}" srcOrd="1" destOrd="0" presId="urn:microsoft.com/office/officeart/2005/8/layout/pyramid1"/>
    <dgm:cxn modelId="{410F5EE6-0051-4AF1-B9D0-9D12B90FBA98}" type="presParOf" srcId="{B9DC604A-CDE7-4593-B559-2C7D8B94AD0F}" destId="{3C61A3F0-575A-4B4A-A7D5-86B9D5DC919D}" srcOrd="0" destOrd="0" presId="urn:microsoft.com/office/officeart/2005/8/layout/pyramid1"/>
    <dgm:cxn modelId="{68373816-0897-4F8C-9592-379B8CE73D93}" type="presParOf" srcId="{B9DC604A-CDE7-4593-B559-2C7D8B94AD0F}" destId="{AA4E03A9-7977-42E6-A305-FA0290B5AB99}" srcOrd="1" destOrd="0" presId="urn:microsoft.com/office/officeart/2005/8/layout/pyramid1"/>
    <dgm:cxn modelId="{5E354749-DB17-4BAF-85D3-BD612EF37FDD}" type="presParOf" srcId="{2B1DF8C6-3E3A-4F7A-B065-A77F1A69328B}" destId="{A4BEAFCA-E930-40AB-A166-DD6FC63229F9}" srcOrd="2" destOrd="0" presId="urn:microsoft.com/office/officeart/2005/8/layout/pyramid1"/>
    <dgm:cxn modelId="{7730BAC1-5723-4F7F-9A49-8F293E98F757}" type="presParOf" srcId="{A4BEAFCA-E930-40AB-A166-DD6FC63229F9}" destId="{5BCA2934-19AF-4034-B140-33AD315EB28F}" srcOrd="0" destOrd="0" presId="urn:microsoft.com/office/officeart/2005/8/layout/pyramid1"/>
    <dgm:cxn modelId="{31B04AF0-CA9B-4F94-934B-6F1A0E10B081}" type="presParOf" srcId="{A4BEAFCA-E930-40AB-A166-DD6FC63229F9}" destId="{B3271FD7-DDF4-40ED-89DC-C91E6B391CC6}" srcOrd="1" destOrd="0" presId="urn:microsoft.com/office/officeart/2005/8/layout/pyramid1"/>
    <dgm:cxn modelId="{74CA6573-621B-44C0-A860-941EA662B302}" type="presParOf" srcId="{2B1DF8C6-3E3A-4F7A-B065-A77F1A69328B}" destId="{4557F3BA-B3B7-47C8-A403-01D8AD8B859F}" srcOrd="3" destOrd="0" presId="urn:microsoft.com/office/officeart/2005/8/layout/pyramid1"/>
    <dgm:cxn modelId="{8C1B1652-A250-4150-88FE-700B691515A7}" type="presParOf" srcId="{4557F3BA-B3B7-47C8-A403-01D8AD8B859F}" destId="{F3D41842-41DB-44B9-B3B8-259833A293AF}" srcOrd="0" destOrd="0" presId="urn:microsoft.com/office/officeart/2005/8/layout/pyramid1"/>
    <dgm:cxn modelId="{0A081C28-00ED-426A-8C83-8E0CA99FFA65}" type="presParOf" srcId="{4557F3BA-B3B7-47C8-A403-01D8AD8B859F}" destId="{AD3B4324-8986-49B1-9173-72F0D337D205}" srcOrd="1" destOrd="0" presId="urn:microsoft.com/office/officeart/2005/8/layout/pyramid1"/>
    <dgm:cxn modelId="{C75E2413-463E-4613-8A9C-7EA4BBF14C5D}" type="presParOf" srcId="{2B1DF8C6-3E3A-4F7A-B065-A77F1A69328B}" destId="{35D4E531-DE2E-4A46-80D9-804A229F6F7C}" srcOrd="4" destOrd="0" presId="urn:microsoft.com/office/officeart/2005/8/layout/pyramid1"/>
    <dgm:cxn modelId="{91A64569-5B23-4FE0-8C9B-E6EBC64F6098}" type="presParOf" srcId="{35D4E531-DE2E-4A46-80D9-804A229F6F7C}" destId="{6F8F9CAB-5129-4553-8E67-AE25F4BC1186}" srcOrd="0" destOrd="0" presId="urn:microsoft.com/office/officeart/2005/8/layout/pyramid1"/>
    <dgm:cxn modelId="{932AD49A-C124-41F4-82DB-213113B17B5C}" type="presParOf" srcId="{35D4E531-DE2E-4A46-80D9-804A229F6F7C}" destId="{288E5B3D-5F42-4BBC-9D99-49EE69A89EB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504A8-65FE-49FA-B9EB-2434221BFD8A}">
      <dsp:nvSpPr>
        <dsp:cNvPr id="0" name=""/>
        <dsp:cNvSpPr/>
      </dsp:nvSpPr>
      <dsp:spPr>
        <a:xfrm>
          <a:off x="4264855" y="0"/>
          <a:ext cx="2132427" cy="1071855"/>
        </a:xfrm>
        <a:prstGeom prst="trapezoid">
          <a:avLst>
            <a:gd name="adj" fmla="val 9947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Instructions that do things we like/help us/excite us (Programs we pay for)</a:t>
          </a:r>
          <a:endParaRPr lang="en-US" sz="1800" kern="1200" dirty="0"/>
        </a:p>
      </dsp:txBody>
      <dsp:txXfrm>
        <a:off x="4264855" y="0"/>
        <a:ext cx="2132427" cy="1071855"/>
      </dsp:txXfrm>
    </dsp:sp>
    <dsp:sp modelId="{3C61A3F0-575A-4B4A-A7D5-86B9D5DC919D}">
      <dsp:nvSpPr>
        <dsp:cNvPr id="0" name=""/>
        <dsp:cNvSpPr/>
      </dsp:nvSpPr>
      <dsp:spPr>
        <a:xfrm>
          <a:off x="3198641" y="1071855"/>
          <a:ext cx="4264855" cy="1071855"/>
        </a:xfrm>
        <a:prstGeom prst="trapezoid">
          <a:avLst>
            <a:gd name="adj" fmla="val 99474"/>
          </a:avLst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Instructions that do interesting things (Programs)</a:t>
          </a:r>
          <a:endParaRPr lang="en-US" sz="1800" kern="1200" dirty="0"/>
        </a:p>
      </dsp:txBody>
      <dsp:txXfrm>
        <a:off x="3944991" y="1071855"/>
        <a:ext cx="2772155" cy="1071855"/>
      </dsp:txXfrm>
    </dsp:sp>
    <dsp:sp modelId="{5BCA2934-19AF-4034-B140-33AD315EB28F}">
      <dsp:nvSpPr>
        <dsp:cNvPr id="0" name=""/>
        <dsp:cNvSpPr/>
      </dsp:nvSpPr>
      <dsp:spPr>
        <a:xfrm>
          <a:off x="2132427" y="2143711"/>
          <a:ext cx="6397282" cy="1071855"/>
        </a:xfrm>
        <a:prstGeom prst="trapezoid">
          <a:avLst>
            <a:gd name="adj" fmla="val 99474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Patterns representing instructions (Grammars)</a:t>
          </a:r>
          <a:endParaRPr lang="en-US" sz="1800" kern="1200" dirty="0"/>
        </a:p>
      </dsp:txBody>
      <dsp:txXfrm>
        <a:off x="3251952" y="2143711"/>
        <a:ext cx="4158233" cy="1071855"/>
      </dsp:txXfrm>
    </dsp:sp>
    <dsp:sp modelId="{F3D41842-41DB-44B9-B3B8-259833A293AF}">
      <dsp:nvSpPr>
        <dsp:cNvPr id="0" name=""/>
        <dsp:cNvSpPr/>
      </dsp:nvSpPr>
      <dsp:spPr>
        <a:xfrm>
          <a:off x="1066213" y="3215566"/>
          <a:ext cx="8529710" cy="1071855"/>
        </a:xfrm>
        <a:prstGeom prst="trapezoid">
          <a:avLst>
            <a:gd name="adj" fmla="val 99474"/>
          </a:avLst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with Patterns (Signal)</a:t>
          </a:r>
          <a:endParaRPr lang="en-US" sz="1800" kern="1200" dirty="0"/>
        </a:p>
      </dsp:txBody>
      <dsp:txXfrm>
        <a:off x="2558913" y="3215566"/>
        <a:ext cx="5544311" cy="1071855"/>
      </dsp:txXfrm>
    </dsp:sp>
    <dsp:sp modelId="{6F8F9CAB-5129-4553-8E67-AE25F4BC1186}">
      <dsp:nvSpPr>
        <dsp:cNvPr id="0" name=""/>
        <dsp:cNvSpPr/>
      </dsp:nvSpPr>
      <dsp:spPr>
        <a:xfrm>
          <a:off x="0" y="4287422"/>
          <a:ext cx="10662138" cy="1071855"/>
        </a:xfrm>
        <a:prstGeom prst="trapezoid">
          <a:avLst>
            <a:gd name="adj" fmla="val 99474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All Data (Noise)</a:t>
          </a:r>
          <a:endParaRPr lang="en-US" sz="1800" kern="1200" dirty="0"/>
        </a:p>
      </dsp:txBody>
      <dsp:txXfrm>
        <a:off x="1865874" y="4287422"/>
        <a:ext cx="6930389" cy="1071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6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6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8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2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6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9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34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6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99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90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E8B1-2DE2-4DEE-B874-904A200E7E13}" type="datetimeFigureOut">
              <a:rPr lang="en-US" smtClean="0"/>
              <a:t>8/2/2014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0CCF3-8685-49BD-A82B-EF5B475B8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8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range_loop" TargetMode="External"/><Relationship Id="rId7" Type="http://schemas.openxmlformats.org/officeDocument/2006/relationships/hyperlink" Target="http://cs.haifa.ac.il/~shuly/teaching/08/nlp/complexity.pdf" TargetMode="External"/><Relationship Id="rId2" Type="http://schemas.openxmlformats.org/officeDocument/2006/relationships/hyperlink" Target="http://en.wikipedia.org/wiki/Self-reference_effec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Context-free_grammar" TargetMode="External"/><Relationship Id="rId5" Type="http://schemas.openxmlformats.org/officeDocument/2006/relationships/hyperlink" Target="http://w3.math.uminho.pt/~jes/AnoTuring/SlidesKozen.pdf" TargetMode="External"/><Relationship Id="rId4" Type="http://schemas.openxmlformats.org/officeDocument/2006/relationships/hyperlink" Target="http://en.wikipedia.org/wiki/G%C3%B6del's_incompleteness_theorems#Role_of_self-refer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Overview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A Reframing of the Question of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5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Make a program that tells us that it is a program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does one go about doing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21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program?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 set of instructions</a:t>
            </a:r>
          </a:p>
          <a:p>
            <a:pPr lvl="1"/>
            <a:r>
              <a:rPr lang="en-US" dirty="0" smtClean="0"/>
              <a:t>Receive input, produce output</a:t>
            </a:r>
          </a:p>
          <a:p>
            <a:pPr lvl="1"/>
            <a:r>
              <a:rPr lang="en-US" dirty="0" smtClean="0"/>
              <a:t>Do nothing</a:t>
            </a:r>
          </a:p>
          <a:p>
            <a:pPr lvl="1"/>
            <a:r>
              <a:rPr lang="en-US" dirty="0" smtClean="0"/>
              <a:t>….</a:t>
            </a:r>
          </a:p>
          <a:p>
            <a:r>
              <a:rPr lang="en-US" dirty="0" smtClean="0"/>
              <a:t>Instructions are written in whatever “language” the machine/device/person/biology can interpret</a:t>
            </a:r>
          </a:p>
          <a:p>
            <a:pPr lvl="1"/>
            <a:r>
              <a:rPr lang="en-US" dirty="0" smtClean="0"/>
              <a:t>1s and 0s</a:t>
            </a:r>
          </a:p>
          <a:p>
            <a:pPr lvl="1"/>
            <a:r>
              <a:rPr lang="en-US" dirty="0" smtClean="0"/>
              <a:t>Protein sequences</a:t>
            </a:r>
          </a:p>
          <a:p>
            <a:pPr lvl="1"/>
            <a:r>
              <a:rPr lang="en-US" dirty="0" smtClean="0"/>
              <a:t>English</a:t>
            </a:r>
          </a:p>
          <a:p>
            <a:pPr lvl="1"/>
            <a:r>
              <a:rPr lang="en-US" dirty="0" smtClean="0"/>
              <a:t>Ruby/python/java/C++/visual basic,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Morse Code</a:t>
            </a:r>
          </a:p>
          <a:p>
            <a:pPr lvl="1"/>
            <a:r>
              <a:rPr lang="en-US" dirty="0" smtClean="0"/>
              <a:t>….</a:t>
            </a:r>
          </a:p>
          <a:p>
            <a:r>
              <a:rPr lang="en-US" dirty="0" smtClean="0"/>
              <a:t>Language is recognizable data (grammar)</a:t>
            </a:r>
          </a:p>
          <a:p>
            <a:pPr lvl="1"/>
            <a:r>
              <a:rPr lang="en-US" dirty="0" smtClean="0"/>
              <a:t>Letters &gt; words &gt; sentences </a:t>
            </a:r>
          </a:p>
          <a:p>
            <a:pPr lvl="1"/>
            <a:r>
              <a:rPr lang="en-US" dirty="0" err="1" smtClean="0"/>
              <a:t>Symbolics</a:t>
            </a:r>
            <a:r>
              <a:rPr lang="en-US" dirty="0" smtClean="0"/>
              <a:t> (hieroglyphics, Pictograms,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Circuit arrangements</a:t>
            </a:r>
          </a:p>
          <a:p>
            <a:r>
              <a:rPr lang="en-US" dirty="0" smtClean="0"/>
              <a:t>Instructions are sequences of language components that prescribe doable actions</a:t>
            </a:r>
          </a:p>
          <a:p>
            <a:r>
              <a:rPr lang="en-US" dirty="0" smtClean="0"/>
              <a:t>…..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89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</a:t>
            </a:r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write the program, if you know how to program</a:t>
            </a:r>
          </a:p>
          <a:p>
            <a:r>
              <a:rPr lang="en-US" dirty="0" smtClean="0"/>
              <a:t>Search through existing programs until an appropriate one is recognized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google</a:t>
            </a:r>
            <a:r>
              <a:rPr lang="en-US" dirty="0" smtClean="0"/>
              <a:t> to translate the </a:t>
            </a:r>
            <a:r>
              <a:rPr lang="en-US" dirty="0" smtClean="0"/>
              <a:t>exercise into </a:t>
            </a:r>
            <a:r>
              <a:rPr lang="en-US" dirty="0" smtClean="0"/>
              <a:t>finding descriptions of programs</a:t>
            </a:r>
          </a:p>
          <a:p>
            <a:pPr lvl="1"/>
            <a:r>
              <a:rPr lang="en-US" dirty="0" smtClean="0"/>
              <a:t>Use machine learning and statistics to pattern recognize likely candidate programs</a:t>
            </a:r>
          </a:p>
          <a:p>
            <a:r>
              <a:rPr lang="en-US" dirty="0" smtClean="0"/>
              <a:t>Try random sequences of data (1s and 0s or strings </a:t>
            </a:r>
            <a:r>
              <a:rPr lang="en-US" dirty="0" err="1" smtClean="0"/>
              <a:t>etc</a:t>
            </a:r>
            <a:r>
              <a:rPr lang="en-US" dirty="0" smtClean="0"/>
              <a:t> depending on the programming language) to see if they do what we expect this program to do</a:t>
            </a:r>
          </a:p>
        </p:txBody>
      </p:sp>
    </p:spTree>
    <p:extLst>
      <p:ext uri="{BB962C8B-B14F-4D97-AF65-F5344CB8AC3E}">
        <p14:creationId xmlns:p14="http://schemas.microsoft.com/office/powerpoint/2010/main" val="1393306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234" y="1162266"/>
            <a:ext cx="4185096" cy="4734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51" y="1162266"/>
            <a:ext cx="4185096" cy="4734433"/>
          </a:xfrm>
          <a:prstGeom prst="rect">
            <a:avLst/>
          </a:prstGeom>
        </p:spPr>
      </p:pic>
      <p:sp>
        <p:nvSpPr>
          <p:cNvPr id="9" name="Pentagon 8"/>
          <p:cNvSpPr/>
          <p:nvPr/>
        </p:nvSpPr>
        <p:spPr>
          <a:xfrm>
            <a:off x="4938367" y="1872761"/>
            <a:ext cx="2347546" cy="86164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Expert Programmer Programs</a:t>
            </a:r>
            <a:endParaRPr lang="en-US" dirty="0"/>
          </a:p>
        </p:txBody>
      </p:sp>
      <p:sp>
        <p:nvSpPr>
          <p:cNvPr id="10" name="Pentagon 9"/>
          <p:cNvSpPr/>
          <p:nvPr/>
        </p:nvSpPr>
        <p:spPr>
          <a:xfrm>
            <a:off x="4938367" y="2904392"/>
            <a:ext cx="2347546" cy="1219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Search to Find Patterns in databases of programs</a:t>
            </a:r>
            <a:endParaRPr lang="en-US" dirty="0"/>
          </a:p>
        </p:txBody>
      </p:sp>
      <p:sp>
        <p:nvSpPr>
          <p:cNvPr id="11" name="Pentagon 10"/>
          <p:cNvSpPr/>
          <p:nvPr/>
        </p:nvSpPr>
        <p:spPr>
          <a:xfrm>
            <a:off x="4938367" y="4329582"/>
            <a:ext cx="2347546" cy="86164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Generate All Sequences and Try Running them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96362" y="-53609"/>
            <a:ext cx="10515600" cy="1325563"/>
          </a:xfrm>
        </p:spPr>
        <p:txBody>
          <a:bodyPr/>
          <a:lstStyle/>
          <a:p>
            <a:r>
              <a:rPr lang="en-US" dirty="0" smtClean="0"/>
              <a:t>These are all equivalent </a:t>
            </a:r>
            <a:r>
              <a:rPr lang="en-US" dirty="0" smtClean="0"/>
              <a:t>processes!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7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is…..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Figuring out how to create and execute instructions in a substrate that can understand them…..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Figure out what instructions we need -&gt; Write Instructions -&gt; Load Them -&gt; Execute -&gt; Validate Behavior / Output -&gt; Repeat</a:t>
            </a:r>
          </a:p>
        </p:txBody>
      </p:sp>
    </p:spTree>
    <p:extLst>
      <p:ext uri="{BB962C8B-B14F-4D97-AF65-F5344CB8AC3E}">
        <p14:creationId xmlns:p14="http://schemas.microsoft.com/office/powerpoint/2010/main" val="3040991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Programmer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Instructions – expert programmers have learned the common instruction sets used in computer programming</a:t>
            </a:r>
          </a:p>
          <a:p>
            <a:r>
              <a:rPr lang="en-US" dirty="0" smtClean="0"/>
              <a:t>Language – expert programmers have learned the common languages (recognizable sets of data) computers can interpret</a:t>
            </a:r>
          </a:p>
          <a:p>
            <a:r>
              <a:rPr lang="en-US" dirty="0" smtClean="0"/>
              <a:t>Doable Actions – expert programs have experience with what actions computers can actual take</a:t>
            </a:r>
          </a:p>
        </p:txBody>
      </p:sp>
    </p:spTree>
    <p:extLst>
      <p:ext uri="{BB962C8B-B14F-4D97-AF65-F5344CB8AC3E}">
        <p14:creationId xmlns:p14="http://schemas.microsoft.com/office/powerpoint/2010/main" val="191889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through known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 – </a:t>
            </a:r>
            <a:r>
              <a:rPr lang="en-US" dirty="0" smtClean="0"/>
              <a:t>a large set of common </a:t>
            </a:r>
            <a:r>
              <a:rPr lang="en-US" dirty="0"/>
              <a:t>instruction sets used in computer </a:t>
            </a:r>
            <a:r>
              <a:rPr lang="en-US" dirty="0" smtClean="0"/>
              <a:t>programming have already been made available on the Web, in books and other documents</a:t>
            </a:r>
            <a:endParaRPr lang="en-US" dirty="0"/>
          </a:p>
          <a:p>
            <a:r>
              <a:rPr lang="en-US" dirty="0"/>
              <a:t>Language – </a:t>
            </a:r>
            <a:r>
              <a:rPr lang="en-US" dirty="0" smtClean="0"/>
              <a:t> The common </a:t>
            </a:r>
            <a:r>
              <a:rPr lang="en-US" dirty="0"/>
              <a:t>languages (recognizable sets of data) computers can </a:t>
            </a:r>
            <a:r>
              <a:rPr lang="en-US" dirty="0" smtClean="0"/>
              <a:t>interpret are well represented on the Web</a:t>
            </a:r>
            <a:endParaRPr lang="en-US" dirty="0"/>
          </a:p>
          <a:p>
            <a:r>
              <a:rPr lang="en-US" dirty="0"/>
              <a:t>Doable Actions – </a:t>
            </a:r>
            <a:r>
              <a:rPr lang="en-US" dirty="0" smtClean="0"/>
              <a:t>the Web has lots of information on </a:t>
            </a:r>
            <a:r>
              <a:rPr lang="en-US" dirty="0"/>
              <a:t>what actions computers can actual </a:t>
            </a:r>
            <a:r>
              <a:rPr lang="en-US" dirty="0" smtClean="0"/>
              <a:t>take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95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Random 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Instructions – </a:t>
            </a:r>
            <a:r>
              <a:rPr lang="en-US" dirty="0" smtClean="0"/>
              <a:t>machine learning on large clusters is now efficient enough to recognize valid instruction sets</a:t>
            </a:r>
            <a:endParaRPr lang="en-US" dirty="0"/>
          </a:p>
          <a:p>
            <a:r>
              <a:rPr lang="en-US" dirty="0"/>
              <a:t>Language – </a:t>
            </a:r>
            <a:r>
              <a:rPr lang="en-US" dirty="0" smtClean="0"/>
              <a:t>machine learning has made it possible for large clusters to write and interpret the </a:t>
            </a:r>
            <a:r>
              <a:rPr lang="en-US" dirty="0"/>
              <a:t>common languages (recognizable sets of data) </a:t>
            </a:r>
            <a:r>
              <a:rPr lang="en-US" dirty="0" smtClean="0"/>
              <a:t> human and computer and otherwise</a:t>
            </a:r>
          </a:p>
          <a:p>
            <a:r>
              <a:rPr lang="en-US" dirty="0" smtClean="0"/>
              <a:t>Doable Actions – Computers are fast and available enough to do brute force trial and error of actions computers can actual take</a:t>
            </a:r>
          </a:p>
        </p:txBody>
      </p:sp>
    </p:spTree>
    <p:extLst>
      <p:ext uri="{BB962C8B-B14F-4D97-AF65-F5344CB8AC3E}">
        <p14:creationId xmlns:p14="http://schemas.microsoft.com/office/powerpoint/2010/main" val="2821142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the best approach?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depends!   </a:t>
            </a:r>
          </a:p>
          <a:p>
            <a:pPr lvl="1"/>
            <a:r>
              <a:rPr lang="en-US" dirty="0" smtClean="0"/>
              <a:t>What’s the definition of best? Faster?  More computationally efficient? Clever? Beautiful?</a:t>
            </a:r>
          </a:p>
          <a:p>
            <a:pPr lvl="1"/>
            <a:r>
              <a:rPr lang="en-US" dirty="0" smtClean="0"/>
              <a:t>How common is the program we wish to use?</a:t>
            </a:r>
          </a:p>
          <a:p>
            <a:r>
              <a:rPr lang="en-US" dirty="0" smtClean="0"/>
              <a:t>Cost Functions!</a:t>
            </a:r>
          </a:p>
          <a:p>
            <a:pPr lvl="1"/>
            <a:r>
              <a:rPr lang="en-US" dirty="0" smtClean="0"/>
              <a:t>Expert programmers are often viewed as extremely efficient, but it’s not really the case</a:t>
            </a:r>
          </a:p>
          <a:p>
            <a:pPr lvl="2"/>
            <a:r>
              <a:rPr lang="en-US" dirty="0" smtClean="0"/>
              <a:t>Take a lot of learning/training</a:t>
            </a:r>
          </a:p>
          <a:p>
            <a:pPr lvl="2"/>
            <a:r>
              <a:rPr lang="en-US" dirty="0" smtClean="0"/>
              <a:t>Typically only efficient in localized/project by project basis</a:t>
            </a:r>
          </a:p>
          <a:p>
            <a:pPr lvl="2"/>
            <a:r>
              <a:rPr lang="en-US" dirty="0" smtClean="0"/>
              <a:t>The complexity of desired programs is increasing beyond a particular person or team of people to be able to fully harness it all</a:t>
            </a:r>
          </a:p>
          <a:p>
            <a:pPr lvl="1"/>
            <a:r>
              <a:rPr lang="en-US" dirty="0" smtClean="0"/>
              <a:t>Really to determine an efficient approach have to factor in the amount of time and resources that goes into reducing the search space for reasonable programs</a:t>
            </a:r>
          </a:p>
        </p:txBody>
      </p:sp>
    </p:spTree>
    <p:extLst>
      <p:ext uri="{BB962C8B-B14F-4D97-AF65-F5344CB8AC3E}">
        <p14:creationId xmlns:p14="http://schemas.microsoft.com/office/powerpoint/2010/main" val="3623664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9294"/>
            <a:ext cx="10515600" cy="5131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IS Programming? for real this time.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33651" y="2826849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84310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427410" y="4455807"/>
            <a:ext cx="2228849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Consequences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518263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533651" y="2034565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Survival Needs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570284" y="5236552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Feedback Loops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55860" y="5927664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619625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Logical Proof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42970" y="5927664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Pattern Recognition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8" idx="4"/>
            <a:endCxn id="4" idx="0"/>
          </p:cNvCxnSpPr>
          <p:nvPr/>
        </p:nvCxnSpPr>
        <p:spPr>
          <a:xfrm>
            <a:off x="3505201" y="2614857"/>
            <a:ext cx="0" cy="211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  <a:endCxn id="5" idx="0"/>
          </p:cNvCxnSpPr>
          <p:nvPr/>
        </p:nvCxnSpPr>
        <p:spPr>
          <a:xfrm flipH="1">
            <a:off x="1455860" y="3116995"/>
            <a:ext cx="1077791" cy="5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4"/>
            <a:endCxn id="7" idx="0"/>
          </p:cNvCxnSpPr>
          <p:nvPr/>
        </p:nvCxnSpPr>
        <p:spPr>
          <a:xfrm flipH="1">
            <a:off x="3489813" y="3407141"/>
            <a:ext cx="15388" cy="236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6"/>
            <a:endCxn id="11" idx="0"/>
          </p:cNvCxnSpPr>
          <p:nvPr/>
        </p:nvCxnSpPr>
        <p:spPr>
          <a:xfrm>
            <a:off x="4476751" y="3116995"/>
            <a:ext cx="1114424" cy="5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6" idx="0"/>
          </p:cNvCxnSpPr>
          <p:nvPr/>
        </p:nvCxnSpPr>
        <p:spPr>
          <a:xfrm>
            <a:off x="3489813" y="4223665"/>
            <a:ext cx="52022" cy="232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6"/>
            <a:endCxn id="7" idx="2"/>
          </p:cNvCxnSpPr>
          <p:nvPr/>
        </p:nvCxnSpPr>
        <p:spPr>
          <a:xfrm>
            <a:off x="2427410" y="3933519"/>
            <a:ext cx="908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2"/>
            <a:endCxn id="7" idx="6"/>
          </p:cNvCxnSpPr>
          <p:nvPr/>
        </p:nvCxnSpPr>
        <p:spPr>
          <a:xfrm flipH="1">
            <a:off x="4461363" y="3933519"/>
            <a:ext cx="158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" idx="4"/>
            <a:endCxn id="9" idx="0"/>
          </p:cNvCxnSpPr>
          <p:nvPr/>
        </p:nvCxnSpPr>
        <p:spPr>
          <a:xfrm flipH="1">
            <a:off x="3541834" y="5036099"/>
            <a:ext cx="1" cy="200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9" idx="3"/>
            <a:endCxn id="10" idx="0"/>
          </p:cNvCxnSpPr>
          <p:nvPr/>
        </p:nvCxnSpPr>
        <p:spPr>
          <a:xfrm flipH="1">
            <a:off x="2427410" y="5731862"/>
            <a:ext cx="427434" cy="195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5"/>
            <a:endCxn id="12" idx="0"/>
          </p:cNvCxnSpPr>
          <p:nvPr/>
        </p:nvCxnSpPr>
        <p:spPr>
          <a:xfrm>
            <a:off x="4228824" y="5731862"/>
            <a:ext cx="585696" cy="195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2"/>
            <a:endCxn id="9" idx="4"/>
          </p:cNvCxnSpPr>
          <p:nvPr/>
        </p:nvCxnSpPr>
        <p:spPr>
          <a:xfrm flipH="1" flipV="1">
            <a:off x="3541834" y="5816844"/>
            <a:ext cx="301136" cy="40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6"/>
            <a:endCxn id="9" idx="4"/>
          </p:cNvCxnSpPr>
          <p:nvPr/>
        </p:nvCxnSpPr>
        <p:spPr>
          <a:xfrm flipV="1">
            <a:off x="3398960" y="5816844"/>
            <a:ext cx="142874" cy="40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9" idx="2"/>
            <a:endCxn id="8" idx="2"/>
          </p:cNvCxnSpPr>
          <p:nvPr/>
        </p:nvCxnSpPr>
        <p:spPr>
          <a:xfrm rot="10800000">
            <a:off x="2533652" y="2324712"/>
            <a:ext cx="36633" cy="3201987"/>
          </a:xfrm>
          <a:prstGeom prst="curvedConnector3">
            <a:avLst>
              <a:gd name="adj1" fmla="val 7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9" idx="6"/>
            <a:endCxn id="4" idx="6"/>
          </p:cNvCxnSpPr>
          <p:nvPr/>
        </p:nvCxnSpPr>
        <p:spPr>
          <a:xfrm flipH="1" flipV="1">
            <a:off x="4476751" y="3116995"/>
            <a:ext cx="36633" cy="2409703"/>
          </a:xfrm>
          <a:prstGeom prst="curvedConnector3">
            <a:avLst>
              <a:gd name="adj1" fmla="val -6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811171" y="2140045"/>
            <a:ext cx="1372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need to eat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811171" y="2898350"/>
            <a:ext cx="2801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is food, What is food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11171" y="3656656"/>
            <a:ext cx="3909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 to fridge, if something there, eat it…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811171" y="4500224"/>
            <a:ext cx="252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Hunger growing stronger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811171" y="5258530"/>
            <a:ext cx="1768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food in fridge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811171" y="5976609"/>
            <a:ext cx="2037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Food is usually here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9778376" y="2898350"/>
            <a:ext cx="2109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I go to store?</a:t>
            </a:r>
            <a:endParaRPr lang="en-US" dirty="0"/>
          </a:p>
        </p:txBody>
      </p:sp>
      <p:cxnSp>
        <p:nvCxnSpPr>
          <p:cNvPr id="52" name="Curved Connector 51"/>
          <p:cNvCxnSpPr>
            <a:stCxn id="49" idx="3"/>
            <a:endCxn id="50" idx="2"/>
          </p:cNvCxnSpPr>
          <p:nvPr/>
        </p:nvCxnSpPr>
        <p:spPr>
          <a:xfrm flipV="1">
            <a:off x="8849165" y="3267682"/>
            <a:ext cx="1983923" cy="289359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4" idx="2"/>
          </p:cNvCxnSpPr>
          <p:nvPr/>
        </p:nvCxnSpPr>
        <p:spPr>
          <a:xfrm>
            <a:off x="7497641" y="2509377"/>
            <a:ext cx="0" cy="400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462471" y="3267682"/>
            <a:ext cx="0" cy="451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7433151" y="4067801"/>
            <a:ext cx="29320" cy="442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7462471" y="4837155"/>
            <a:ext cx="0" cy="431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7462471" y="5627862"/>
            <a:ext cx="0" cy="389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70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9294"/>
            <a:ext cx="10515600" cy="5131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IS Programming? for real this time.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33651" y="2826849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84310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427410" y="4455807"/>
            <a:ext cx="2228849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Consequences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518263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533651" y="2034565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Survival Needs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570284" y="5236552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Feedback Loops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55860" y="5927664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619625" y="3643373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Logical Proof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42970" y="5927664"/>
            <a:ext cx="1943100" cy="580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Pattern Recognition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8" idx="4"/>
            <a:endCxn id="4" idx="0"/>
          </p:cNvCxnSpPr>
          <p:nvPr/>
        </p:nvCxnSpPr>
        <p:spPr>
          <a:xfrm>
            <a:off x="3505201" y="2614857"/>
            <a:ext cx="0" cy="211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  <a:endCxn id="5" idx="0"/>
          </p:cNvCxnSpPr>
          <p:nvPr/>
        </p:nvCxnSpPr>
        <p:spPr>
          <a:xfrm flipH="1">
            <a:off x="1455860" y="3116995"/>
            <a:ext cx="1077791" cy="5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4"/>
            <a:endCxn id="7" idx="0"/>
          </p:cNvCxnSpPr>
          <p:nvPr/>
        </p:nvCxnSpPr>
        <p:spPr>
          <a:xfrm flipH="1">
            <a:off x="3489813" y="3407141"/>
            <a:ext cx="15388" cy="236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6"/>
            <a:endCxn id="11" idx="0"/>
          </p:cNvCxnSpPr>
          <p:nvPr/>
        </p:nvCxnSpPr>
        <p:spPr>
          <a:xfrm>
            <a:off x="4476751" y="3116995"/>
            <a:ext cx="1114424" cy="5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6" idx="0"/>
          </p:cNvCxnSpPr>
          <p:nvPr/>
        </p:nvCxnSpPr>
        <p:spPr>
          <a:xfrm>
            <a:off x="3489813" y="4223665"/>
            <a:ext cx="52022" cy="232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6"/>
            <a:endCxn id="7" idx="2"/>
          </p:cNvCxnSpPr>
          <p:nvPr/>
        </p:nvCxnSpPr>
        <p:spPr>
          <a:xfrm>
            <a:off x="2427410" y="3933519"/>
            <a:ext cx="908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2"/>
            <a:endCxn id="7" idx="6"/>
          </p:cNvCxnSpPr>
          <p:nvPr/>
        </p:nvCxnSpPr>
        <p:spPr>
          <a:xfrm flipH="1">
            <a:off x="4461363" y="3933519"/>
            <a:ext cx="158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" idx="4"/>
            <a:endCxn id="9" idx="0"/>
          </p:cNvCxnSpPr>
          <p:nvPr/>
        </p:nvCxnSpPr>
        <p:spPr>
          <a:xfrm flipH="1">
            <a:off x="3541834" y="5036099"/>
            <a:ext cx="1" cy="200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9" idx="3"/>
            <a:endCxn id="10" idx="0"/>
          </p:cNvCxnSpPr>
          <p:nvPr/>
        </p:nvCxnSpPr>
        <p:spPr>
          <a:xfrm flipH="1">
            <a:off x="2427410" y="5731862"/>
            <a:ext cx="427434" cy="195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5"/>
            <a:endCxn id="12" idx="0"/>
          </p:cNvCxnSpPr>
          <p:nvPr/>
        </p:nvCxnSpPr>
        <p:spPr>
          <a:xfrm>
            <a:off x="4228824" y="5731862"/>
            <a:ext cx="585696" cy="195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2"/>
            <a:endCxn id="9" idx="4"/>
          </p:cNvCxnSpPr>
          <p:nvPr/>
        </p:nvCxnSpPr>
        <p:spPr>
          <a:xfrm flipH="1" flipV="1">
            <a:off x="3541834" y="5816844"/>
            <a:ext cx="301136" cy="40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6"/>
            <a:endCxn id="9" idx="4"/>
          </p:cNvCxnSpPr>
          <p:nvPr/>
        </p:nvCxnSpPr>
        <p:spPr>
          <a:xfrm flipV="1">
            <a:off x="3398960" y="5816844"/>
            <a:ext cx="142874" cy="40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9" idx="2"/>
            <a:endCxn id="8" idx="2"/>
          </p:cNvCxnSpPr>
          <p:nvPr/>
        </p:nvCxnSpPr>
        <p:spPr>
          <a:xfrm rot="10800000">
            <a:off x="2533652" y="2324712"/>
            <a:ext cx="36633" cy="3201987"/>
          </a:xfrm>
          <a:prstGeom prst="curvedConnector3">
            <a:avLst>
              <a:gd name="adj1" fmla="val 7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9" idx="6"/>
            <a:endCxn id="4" idx="6"/>
          </p:cNvCxnSpPr>
          <p:nvPr/>
        </p:nvCxnSpPr>
        <p:spPr>
          <a:xfrm flipH="1" flipV="1">
            <a:off x="4476751" y="3116995"/>
            <a:ext cx="36633" cy="2409703"/>
          </a:xfrm>
          <a:prstGeom prst="curvedConnector3">
            <a:avLst>
              <a:gd name="adj1" fmla="val -6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811171" y="2140045"/>
            <a:ext cx="1926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Must make money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811171" y="2898350"/>
            <a:ext cx="3591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product should we make, sell?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11171" y="3656656"/>
            <a:ext cx="3591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Make products, test them, ask people about them, market them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811171" y="4500224"/>
            <a:ext cx="2435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People buy or don’t buy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811171" y="5258530"/>
            <a:ext cx="4125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sales, complaints, reviews, word of mouth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811171" y="5976609"/>
            <a:ext cx="3233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Money is running out/increasing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8766229" y="2417283"/>
            <a:ext cx="3434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we make more? Close up?</a:t>
            </a:r>
            <a:endParaRPr lang="en-US" dirty="0"/>
          </a:p>
        </p:txBody>
      </p:sp>
      <p:cxnSp>
        <p:nvCxnSpPr>
          <p:cNvPr id="52" name="Curved Connector 51"/>
          <p:cNvCxnSpPr>
            <a:stCxn id="49" idx="3"/>
            <a:endCxn id="50" idx="2"/>
          </p:cNvCxnSpPr>
          <p:nvPr/>
        </p:nvCxnSpPr>
        <p:spPr>
          <a:xfrm flipV="1">
            <a:off x="10045070" y="2786615"/>
            <a:ext cx="438296" cy="337466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7462471" y="2522848"/>
            <a:ext cx="35175" cy="386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462471" y="3267682"/>
            <a:ext cx="0" cy="451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7433151" y="4274338"/>
            <a:ext cx="29320" cy="235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7462471" y="4837155"/>
            <a:ext cx="0" cy="431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7462471" y="5627862"/>
            <a:ext cx="0" cy="389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43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what is it all?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96565" y="2341296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Questions</a:t>
            </a:r>
            <a:endParaRPr lang="en-US" sz="1000" dirty="0"/>
          </a:p>
        </p:txBody>
      </p:sp>
      <p:sp>
        <p:nvSpPr>
          <p:cNvPr id="5" name="Oval 4"/>
          <p:cNvSpPr/>
          <p:nvPr/>
        </p:nvSpPr>
        <p:spPr>
          <a:xfrm>
            <a:off x="147224" y="3157820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Simulations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2090324" y="3970254"/>
            <a:ext cx="1663233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Consequences</a:t>
            </a:r>
            <a:endParaRPr lang="en-US" sz="1000" dirty="0"/>
          </a:p>
        </p:txBody>
      </p:sp>
      <p:sp>
        <p:nvSpPr>
          <p:cNvPr id="7" name="Oval 6"/>
          <p:cNvSpPr/>
          <p:nvPr/>
        </p:nvSpPr>
        <p:spPr>
          <a:xfrm>
            <a:off x="2181177" y="3157820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Action</a:t>
            </a:r>
            <a:endParaRPr lang="en-US" sz="1000" dirty="0"/>
          </a:p>
        </p:txBody>
      </p:sp>
      <p:sp>
        <p:nvSpPr>
          <p:cNvPr id="8" name="Oval 7"/>
          <p:cNvSpPr/>
          <p:nvPr/>
        </p:nvSpPr>
        <p:spPr>
          <a:xfrm>
            <a:off x="2196565" y="1549012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Survival Needs</a:t>
            </a:r>
            <a:endParaRPr lang="en-US" sz="1000" dirty="0"/>
          </a:p>
        </p:txBody>
      </p:sp>
      <p:sp>
        <p:nvSpPr>
          <p:cNvPr id="9" name="Oval 8"/>
          <p:cNvSpPr/>
          <p:nvPr/>
        </p:nvSpPr>
        <p:spPr>
          <a:xfrm>
            <a:off x="2233198" y="4750999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Feedback Loops</a:t>
            </a:r>
            <a:endParaRPr lang="en-US" sz="1000" dirty="0"/>
          </a:p>
        </p:txBody>
      </p:sp>
      <p:sp>
        <p:nvSpPr>
          <p:cNvPr id="10" name="Oval 9"/>
          <p:cNvSpPr/>
          <p:nvPr/>
        </p:nvSpPr>
        <p:spPr>
          <a:xfrm>
            <a:off x="1118774" y="5442111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Statistics</a:t>
            </a:r>
            <a:endParaRPr lang="en-US" sz="1000" dirty="0"/>
          </a:p>
        </p:txBody>
      </p:sp>
      <p:sp>
        <p:nvSpPr>
          <p:cNvPr id="11" name="Oval 10"/>
          <p:cNvSpPr/>
          <p:nvPr/>
        </p:nvSpPr>
        <p:spPr>
          <a:xfrm>
            <a:off x="4282539" y="3157820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Logical Proof</a:t>
            </a:r>
            <a:endParaRPr lang="en-US" sz="1000" dirty="0"/>
          </a:p>
        </p:txBody>
      </p:sp>
      <p:sp>
        <p:nvSpPr>
          <p:cNvPr id="12" name="Oval 11"/>
          <p:cNvSpPr/>
          <p:nvPr/>
        </p:nvSpPr>
        <p:spPr>
          <a:xfrm>
            <a:off x="3505884" y="5442111"/>
            <a:ext cx="1449999" cy="433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Pattern Recognition</a:t>
            </a:r>
            <a:endParaRPr lang="en-US" sz="1000" dirty="0"/>
          </a:p>
        </p:txBody>
      </p:sp>
      <p:cxnSp>
        <p:nvCxnSpPr>
          <p:cNvPr id="14" name="Straight Arrow Connector 13"/>
          <p:cNvCxnSpPr>
            <a:stCxn id="8" idx="4"/>
            <a:endCxn id="4" idx="0"/>
          </p:cNvCxnSpPr>
          <p:nvPr/>
        </p:nvCxnSpPr>
        <p:spPr>
          <a:xfrm>
            <a:off x="2921565" y="1982043"/>
            <a:ext cx="0" cy="359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  <a:endCxn id="5" idx="0"/>
          </p:cNvCxnSpPr>
          <p:nvPr/>
        </p:nvCxnSpPr>
        <p:spPr>
          <a:xfrm flipH="1">
            <a:off x="872224" y="2557812"/>
            <a:ext cx="1324341" cy="600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4"/>
            <a:endCxn id="7" idx="0"/>
          </p:cNvCxnSpPr>
          <p:nvPr/>
        </p:nvCxnSpPr>
        <p:spPr>
          <a:xfrm flipH="1">
            <a:off x="2906177" y="2774327"/>
            <a:ext cx="15388" cy="383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6"/>
            <a:endCxn id="11" idx="0"/>
          </p:cNvCxnSpPr>
          <p:nvPr/>
        </p:nvCxnSpPr>
        <p:spPr>
          <a:xfrm>
            <a:off x="3646564" y="2557812"/>
            <a:ext cx="1360975" cy="600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6" idx="0"/>
          </p:cNvCxnSpPr>
          <p:nvPr/>
        </p:nvCxnSpPr>
        <p:spPr>
          <a:xfrm>
            <a:off x="2906177" y="3590851"/>
            <a:ext cx="15764" cy="379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6"/>
            <a:endCxn id="7" idx="2"/>
          </p:cNvCxnSpPr>
          <p:nvPr/>
        </p:nvCxnSpPr>
        <p:spPr>
          <a:xfrm>
            <a:off x="1597223" y="3374336"/>
            <a:ext cx="5839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2"/>
            <a:endCxn id="7" idx="6"/>
          </p:cNvCxnSpPr>
          <p:nvPr/>
        </p:nvCxnSpPr>
        <p:spPr>
          <a:xfrm flipH="1">
            <a:off x="3631176" y="3374336"/>
            <a:ext cx="6513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" idx="4"/>
            <a:endCxn id="9" idx="0"/>
          </p:cNvCxnSpPr>
          <p:nvPr/>
        </p:nvCxnSpPr>
        <p:spPr>
          <a:xfrm>
            <a:off x="2921941" y="4403285"/>
            <a:ext cx="36257" cy="347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9" idx="3"/>
            <a:endCxn id="10" idx="0"/>
          </p:cNvCxnSpPr>
          <p:nvPr/>
        </p:nvCxnSpPr>
        <p:spPr>
          <a:xfrm flipH="1">
            <a:off x="1843774" y="5120614"/>
            <a:ext cx="601771" cy="321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5"/>
            <a:endCxn id="12" idx="0"/>
          </p:cNvCxnSpPr>
          <p:nvPr/>
        </p:nvCxnSpPr>
        <p:spPr>
          <a:xfrm>
            <a:off x="3470850" y="5120614"/>
            <a:ext cx="760034" cy="321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2"/>
            <a:endCxn id="9" idx="4"/>
          </p:cNvCxnSpPr>
          <p:nvPr/>
        </p:nvCxnSpPr>
        <p:spPr>
          <a:xfrm flipH="1" flipV="1">
            <a:off x="2958198" y="5184030"/>
            <a:ext cx="547686" cy="474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6"/>
            <a:endCxn id="9" idx="4"/>
          </p:cNvCxnSpPr>
          <p:nvPr/>
        </p:nvCxnSpPr>
        <p:spPr>
          <a:xfrm flipV="1">
            <a:off x="2568773" y="5184030"/>
            <a:ext cx="389425" cy="474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9" idx="2"/>
            <a:endCxn id="8" idx="2"/>
          </p:cNvCxnSpPr>
          <p:nvPr/>
        </p:nvCxnSpPr>
        <p:spPr>
          <a:xfrm rot="10800000">
            <a:off x="2196566" y="1765529"/>
            <a:ext cx="36633" cy="3201987"/>
          </a:xfrm>
          <a:prstGeom prst="curvedConnector3">
            <a:avLst>
              <a:gd name="adj1" fmla="val 7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9" idx="6"/>
            <a:endCxn id="4" idx="6"/>
          </p:cNvCxnSpPr>
          <p:nvPr/>
        </p:nvCxnSpPr>
        <p:spPr>
          <a:xfrm flipH="1" flipV="1">
            <a:off x="3646564" y="2557812"/>
            <a:ext cx="36633" cy="2409703"/>
          </a:xfrm>
          <a:prstGeom prst="curvedConnector3">
            <a:avLst>
              <a:gd name="adj1" fmla="val -624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994" y="7906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394" y="9430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794" y="10954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194" y="12478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594" y="14002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994" y="15526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394" y="1705003"/>
            <a:ext cx="4185096" cy="473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Rounded Rectangle 12"/>
          <p:cNvSpPr/>
          <p:nvPr/>
        </p:nvSpPr>
        <p:spPr>
          <a:xfrm>
            <a:off x="7985542" y="3261328"/>
            <a:ext cx="1721144" cy="74768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15" name="Right Brace 14"/>
          <p:cNvSpPr/>
          <p:nvPr/>
        </p:nvSpPr>
        <p:spPr>
          <a:xfrm>
            <a:off x="5345723" y="790603"/>
            <a:ext cx="2329962" cy="5715705"/>
          </a:xfrm>
          <a:prstGeom prst="righ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8515162" y="3906421"/>
            <a:ext cx="1365589" cy="59322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Substrates</a:t>
            </a:r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8899942" y="4434490"/>
            <a:ext cx="1365589" cy="1516023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Chemicals</a:t>
            </a:r>
          </a:p>
          <a:p>
            <a:pPr algn="ctr"/>
            <a:r>
              <a:rPr lang="en-US" dirty="0" smtClean="0"/>
              <a:t>Biology</a:t>
            </a:r>
            <a:endParaRPr lang="en-US" dirty="0"/>
          </a:p>
          <a:p>
            <a:pPr algn="ctr"/>
            <a:r>
              <a:rPr lang="en-US" dirty="0" smtClean="0"/>
              <a:t>Machines</a:t>
            </a:r>
          </a:p>
          <a:p>
            <a:pPr algn="ctr"/>
            <a:r>
              <a:rPr lang="en-US" dirty="0" smtClean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55765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Programs are made of Data</a:t>
            </a:r>
          </a:p>
          <a:p>
            <a:r>
              <a:rPr lang="en-US" dirty="0" smtClean="0"/>
              <a:t>Programs = Usable Patterns of Data</a:t>
            </a:r>
          </a:p>
          <a:p>
            <a:r>
              <a:rPr lang="en-US" dirty="0"/>
              <a:t>Programming = Data Mining = Searching Through Patterns of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Programs Generate Data</a:t>
            </a:r>
          </a:p>
          <a:p>
            <a:r>
              <a:rPr lang="en-US" dirty="0" smtClean="0"/>
              <a:t>Programs Generate Programs</a:t>
            </a:r>
          </a:p>
          <a:p>
            <a:r>
              <a:rPr lang="en-US" dirty="0" smtClean="0"/>
              <a:t>Data Generates Data</a:t>
            </a:r>
          </a:p>
          <a:p>
            <a:r>
              <a:rPr lang="en-US" dirty="0" smtClean="0"/>
              <a:t>In everyday thinking, a large data set is simply a program (or collection of programs) fully executed</a:t>
            </a:r>
          </a:p>
          <a:p>
            <a:r>
              <a:rPr lang="en-US" dirty="0" smtClean="0"/>
              <a:t>Implication!</a:t>
            </a:r>
          </a:p>
          <a:p>
            <a:pPr lvl="1"/>
            <a:r>
              <a:rPr lang="en-US" dirty="0" smtClean="0"/>
              <a:t>The more capable we get with REALLY LARGE DATA the more obvious that programming is a SEARCH exercise becomes.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14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 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737680"/>
              </p:ext>
            </p:extLst>
          </p:nvPr>
        </p:nvGraphicFramePr>
        <p:xfrm>
          <a:off x="838200" y="817685"/>
          <a:ext cx="10662138" cy="535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550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777" y="125799"/>
            <a:ext cx="10515600" cy="1325563"/>
          </a:xfrm>
        </p:spPr>
        <p:txBody>
          <a:bodyPr/>
          <a:lstStyle/>
          <a:p>
            <a:r>
              <a:rPr lang="en-US" dirty="0" smtClean="0"/>
              <a:t>Some Recent Illustrative Examples of Programming Reframed</a:t>
            </a:r>
            <a:endParaRPr lang="en-US" dirty="0"/>
          </a:p>
        </p:txBody>
      </p:sp>
      <p:pic>
        <p:nvPicPr>
          <p:cNvPr id="1026" name="Picture 2" descr="predictive-inter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21" y="1879477"/>
            <a:ext cx="3589948" cy="132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2293" y="1506022"/>
            <a:ext cx="4302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http://www.trifacta.com/product/platform/</a:t>
            </a:r>
          </a:p>
        </p:txBody>
      </p:sp>
      <p:pic>
        <p:nvPicPr>
          <p:cNvPr id="1028" name="Picture 4" descr="http://www.wolfram.com/system-modeler/features/images/modeling-and-simulation/model-crea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120" y="1934211"/>
            <a:ext cx="1938107" cy="172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17577" y="14723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http://www.wolfram.com/system-modeler/features/analysis-mathematica.html#model-creation</a:t>
            </a:r>
          </a:p>
        </p:txBody>
      </p:sp>
      <p:pic>
        <p:nvPicPr>
          <p:cNvPr id="1030" name="Picture 6" descr="MakerBo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32" y="4114801"/>
            <a:ext cx="3314212" cy="248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5532" y="3648780"/>
            <a:ext cx="281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http://www.makerbot.com/</a:t>
            </a:r>
          </a:p>
        </p:txBody>
      </p:sp>
      <p:pic>
        <p:nvPicPr>
          <p:cNvPr id="1032" name="Picture 8" descr="Cover ph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244" y="4076838"/>
            <a:ext cx="2769773" cy="155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43244" y="3529800"/>
            <a:ext cx="5309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https://plus.google.com/+GoogleSelfDrivingCars/posts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01945" y="2177382"/>
            <a:ext cx="6011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http://www.wolfram.com/language/principles/</a:t>
            </a:r>
          </a:p>
        </p:txBody>
      </p:sp>
      <p:sp>
        <p:nvSpPr>
          <p:cNvPr id="9" name="Rectangle 8"/>
          <p:cNvSpPr/>
          <p:nvPr/>
        </p:nvSpPr>
        <p:spPr>
          <a:xfrm>
            <a:off x="3943244" y="57905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http://www.newscientist.com/article/dn25894-meet-the-electric-life-forms-that-live-on-pure-energy.html#.U910QfldWhM</a:t>
            </a:r>
          </a:p>
        </p:txBody>
      </p:sp>
      <p:pic>
        <p:nvPicPr>
          <p:cNvPr id="1034" name="Picture 10" descr="Geobacter – a current favourite &lt;i&gt;(Image: Derek Lovley/SPL)&lt;/i&g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120" y="4934360"/>
            <a:ext cx="2040408" cy="15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570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Point? Or rather some points…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We’re all programmers… we’re made of programs…</a:t>
            </a:r>
          </a:p>
          <a:p>
            <a:r>
              <a:rPr lang="en-US" dirty="0" smtClean="0"/>
              <a:t>Self Reference is important concept</a:t>
            </a:r>
          </a:p>
          <a:p>
            <a:pPr lvl="1"/>
            <a:r>
              <a:rPr lang="en-US" dirty="0">
                <a:hlinkClick r:id="rId2"/>
              </a:rPr>
              <a:t>http://en.wikipedia.org/wiki/Self-reference_effect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en.wikipedia.org/wiki/Strange_loop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en.wikipedia.org/wiki/G%C3%B6del's_incompleteness_theorems#Role_of_self-reference</a:t>
            </a:r>
            <a:endParaRPr lang="en-US" dirty="0" smtClean="0"/>
          </a:p>
          <a:p>
            <a:pPr lvl="1"/>
            <a:r>
              <a:rPr lang="en-US" dirty="0">
                <a:hlinkClick r:id="rId5"/>
              </a:rPr>
              <a:t>http://w3.math.uminho.pt/~</a:t>
            </a:r>
            <a:r>
              <a:rPr lang="en-US" dirty="0" smtClean="0">
                <a:hlinkClick r:id="rId5"/>
              </a:rPr>
              <a:t>jes/AnoTuring/SlidesKozen.pdf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Language is weird</a:t>
            </a:r>
          </a:p>
          <a:p>
            <a:pPr lvl="1"/>
            <a:r>
              <a:rPr lang="en-US" dirty="0">
                <a:hlinkClick r:id="rId6"/>
              </a:rPr>
              <a:t>http://en.wikipedia.org/wiki/Context-free_grammar</a:t>
            </a:r>
            <a:endParaRPr lang="en-US" dirty="0"/>
          </a:p>
          <a:p>
            <a:pPr lvl="1"/>
            <a:r>
              <a:rPr lang="en-US" dirty="0">
                <a:hlinkClick r:id="rId7"/>
              </a:rPr>
              <a:t>http://cs.haifa.ac.il/~shuly/teaching/08/nlp/complexity.pdf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Some of us prefer the silicon based substrate to run our programs, some prefer paper, some prefer chemicals, some prefer </a:t>
            </a:r>
            <a:r>
              <a:rPr lang="en-US" dirty="0" err="1" smtClean="0"/>
              <a:t>soundwaves</a:t>
            </a:r>
            <a:r>
              <a:rPr lang="en-US" dirty="0" smtClean="0"/>
              <a:t>, some prefer paint…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en.wikipedia.org/wiki/DNA_sequencing_theory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www.inmotionmagazine.com/eno1.html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en.wikipedia.org/wiki/Music_theory</a:t>
            </a:r>
          </a:p>
          <a:p>
            <a:pPr lvl="1"/>
            <a:r>
              <a:rPr lang="en-US" dirty="0">
                <a:hlinkClick r:id="rId2"/>
              </a:rPr>
              <a:t>http://en.wikipedia.org/wiki/Formal_analysis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http://www.quantumdiaries.org/2013/08/19/a-fresh-look-for-the-standard-model</a:t>
            </a:r>
            <a:r>
              <a:rPr lang="en-US" dirty="0" smtClean="0">
                <a:hlinkClick r:id="rId2"/>
              </a:rPr>
              <a:t>/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en.wikipedia.org/wiki/Proof_theory</a:t>
            </a:r>
          </a:p>
          <a:p>
            <a:pPr lvl="1"/>
            <a:r>
              <a:rPr lang="en-US" dirty="0">
                <a:hlinkClick r:id="rId2"/>
              </a:rPr>
              <a:t>http://en.wikipedia.org/wiki/Herbert_A._Simon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5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962</Words>
  <Application>Microsoft Office PowerPoint</Application>
  <PresentationFormat>Widescreen</PresentationFormat>
  <Paragraphs>158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How To Program</vt:lpstr>
      <vt:lpstr>An Exercise</vt:lpstr>
      <vt:lpstr>What is a program?</vt:lpstr>
      <vt:lpstr>Possible Approaches</vt:lpstr>
      <vt:lpstr>These are all equivalent processes!</vt:lpstr>
      <vt:lpstr>Programming is…..</vt:lpstr>
      <vt:lpstr>Expert Programmer</vt:lpstr>
      <vt:lpstr>Search through known programs</vt:lpstr>
      <vt:lpstr>Try Random Sequences</vt:lpstr>
      <vt:lpstr>Which is the best approach?</vt:lpstr>
      <vt:lpstr>Let’s Get Meta</vt:lpstr>
      <vt:lpstr>Another example…</vt:lpstr>
      <vt:lpstr>And what is it all?</vt:lpstr>
      <vt:lpstr>A Few Statements</vt:lpstr>
      <vt:lpstr>Hierarchy  </vt:lpstr>
      <vt:lpstr>Some Recent Illustrative Examples of Programming Reframed</vt:lpstr>
      <vt:lpstr>What’s the Point? Or rather some points…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 Foltz-Smith</dc:creator>
  <cp:lastModifiedBy>Russell Foltz-Smith</cp:lastModifiedBy>
  <cp:revision>30</cp:revision>
  <dcterms:created xsi:type="dcterms:W3CDTF">2014-08-02T21:00:12Z</dcterms:created>
  <dcterms:modified xsi:type="dcterms:W3CDTF">2014-08-03T00:12:31Z</dcterms:modified>
</cp:coreProperties>
</file>